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6" r:id="rId18"/>
    <p:sldId id="277" r:id="rId19"/>
    <p:sldId id="27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186" autoAdjust="0"/>
  </p:normalViewPr>
  <p:slideViewPr>
    <p:cSldViewPr snapToGrid="0">
      <p:cViewPr varScale="1">
        <p:scale>
          <a:sx n="52" d="100"/>
          <a:sy n="52" d="100"/>
        </p:scale>
        <p:origin x="14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18FC9-6D75-4EFF-86D4-1394940D77FC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9F145-7AAD-41AB-92D2-A5B90C938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42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B9F145-7AAD-41AB-92D2-A5B90C938D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80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Facilitator Note: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participants: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“What does quality in healthcare look like in your daily work?”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group writes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examples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chart paper.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Groups present in 2 minutes each.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Summarize key ideas and connect them to WHO’s definition of quality (safe, effective, patient-centered, timely, efficient, equitable).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B9F145-7AAD-41AB-92D2-A5B90C938D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13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(Visual: infographic of a healthcare system with “Quality” and “Safety” as foundations.)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B9F145-7AAD-41AB-92D2-A5B90C938D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928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(Facilitator tip: Ask for local examples of how quality lapses affect outcomes.)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B9F145-7AAD-41AB-92D2-A5B90C938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676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(Visual: Diagram showing “Quality of Care → Health Outcomes → Community Well-being”)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B9F145-7AAD-41AB-92D2-A5B90C938D5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70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Divide participants into groups of 4–6.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 a brief scenario (e.g., medication error or misdiagnosis).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group identifies: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went wrong?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safety principles were missed?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could it have been prevented?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Groups present key lessons.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Facilitator Tip: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Reinforce the Swiss Cheese model and system-based prevention.</a:t>
            </a:r>
            <a:endParaRPr lang="en-US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B9F145-7AAD-41AB-92D2-A5B90C938D5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52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E7C65-C061-4ECC-A2F6-EBD779C8D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3F2AA9-2AD1-4DF5-9549-A38B67C96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0C2CC-C0D7-4965-939B-92418BD0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1E93B-A9C0-4246-B131-2BAEDABA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38BA9-A7AE-4372-A8CB-D04CDA708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39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34C2C-A4F5-4706-B800-14C769C60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603509-C990-4C50-AEC9-AB32397FA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6A816-1B2E-495D-AFB1-AFA55B9EC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9C1C9-6496-416C-AA5C-3AA50BF09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C8BF6-960B-4B83-81EF-492F7BA35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1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B8280B-E252-49B1-80C8-CC93D161BF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A971B-45E9-4D97-B12F-D9EFB1B49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F3360-A2A9-4DBF-90A5-EA0D4412B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91F59-A0B5-4CD8-A9EE-A3BFFFFE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FA2E7-72F5-4A54-A65F-FBBF4FE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8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0D6C5-6665-4380-AD79-322F65C08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02DA4-9FAE-4D9E-9950-A250104FB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93A8C-2295-43C9-986A-07B828986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5150C-9727-4C9F-BB5B-AAB82E705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1FE00-064B-4969-95AC-2A94C45A0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813E3-5C5A-4880-A769-17DA92187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8776F-BCEB-4FBE-83E1-CAD40ACD9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BF175-6A71-42F1-AFA0-77024899F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AFEA5-69A3-4466-A4E3-02BB10733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1B569-4F75-4E2F-B56F-570D0AF99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6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FBB59-7F85-4155-B45A-0F2029D45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921A4-873F-47E0-AF3E-E8D92C5898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54FD1-5388-491C-84EC-827E74B62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9B901B-5B39-4F33-87F5-758962246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03EE-74C5-46B5-B815-1B576DD00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ADC702-8287-498C-ACD5-CEEAADECB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44EFC-881F-45D3-A2A5-E99DC9DE2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51D8D-6D09-4C81-84F4-0653E6BA85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A58A44-732A-46C1-B84F-6FC3DE69B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76106B-F4D6-4EDD-95BB-9DD7AA7395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AC0A61-32D9-4F3E-909C-4FDB6F54A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36BAD7-5D9F-4AD5-9A16-C6C158920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A4FFBD-A29E-4074-8D3F-DD3BD6F83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0CF79E-8DB2-46ED-87FA-D4B34EA8C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771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ED69A-4E71-4A02-9768-9589E49E8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A419E7-ABF5-41CD-8F48-0DD4F68D7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FA06D0-13CD-4FBA-8634-68735B8C4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7945FA-D50F-4253-B348-D34F1E51A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86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BB174E-C087-4A5A-8D2B-C7C2A5BE0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8C55F9-F4B2-4EDF-B0A8-601CAE726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D20E8-608C-45EA-BC93-9C45B06F8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1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B781-9C80-4C38-A254-D64FBCAF2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03C4B-608C-4F08-86B5-919662DCA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8F665-002A-4BF1-80D6-72A7F1D0D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9E512-6F7A-4BE0-9DD4-AA367FDD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CFB926-282E-4E82-B31B-18717A11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561FC7-99AF-4021-BBB6-BE78E5607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09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A399A-928D-4730-9DD7-118AF5963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33A3A5-3A1D-4ABD-857C-750A57CD7E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361F69-4BC9-4F9F-B4C6-11BDEB809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577DB-0257-4F2B-9E69-D9A1AC562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E9A56-8365-4557-B751-A9AB3D717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A2A78-0E5E-40C9-BB12-7F5D5327B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6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DF831B-85E2-4E13-ACFE-5C754D2E6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032D3-200A-412E-B372-87C11513A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CC55C-81A6-40B9-9E20-0C0870E8B9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7544-59AD-4C79-AC07-FDA95D4E80DF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71BCD-EFD0-4D13-9D3A-2FB519D2D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D8FC2-7124-477B-89A6-CCC1E6DA6A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24CD0-0B2C-41AF-A550-E3D11079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244A2-BBA7-4CBF-A7ED-8AE56B5E63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4517"/>
            <a:ext cx="9822024" cy="1103107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Introduction to Healthcare Quality and Patient Safety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564C33-CFE7-4BC7-A127-E1B7BB15F5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9745" y="5920642"/>
            <a:ext cx="9144000" cy="612408"/>
          </a:xfrm>
        </p:spPr>
        <p:txBody>
          <a:bodyPr>
            <a:normAutofit fontScale="92500" lnSpcReduction="20000"/>
          </a:bodyPr>
          <a:lstStyle/>
          <a:p>
            <a:r>
              <a:rPr lang="en-US" b="1" i="1" dirty="0">
                <a:solidFill>
                  <a:schemeClr val="accent2">
                    <a:lumMod val="50000"/>
                  </a:schemeClr>
                </a:solidFill>
              </a:rPr>
              <a:t>Khyber Pakhtunkhwa Human Capital Investment Project (KP-HCIP)</a:t>
            </a:r>
            <a:br>
              <a:rPr lang="en-US" b="1" dirty="0">
                <a:solidFill>
                  <a:schemeClr val="accent2">
                    <a:lumMod val="50000"/>
                  </a:schemeClr>
                </a:solidFill>
              </a:rPr>
            </a:b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A1741D-A027-46AF-99B5-D4AE926BCBA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872" y="1986915"/>
            <a:ext cx="4326255" cy="2884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021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Benefits of a National Quality Policy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dirty="0"/>
              <a:t>Improved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patient outcomes</a:t>
            </a:r>
            <a:r>
              <a:rPr lang="en-US" dirty="0"/>
              <a:t>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Increased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patient satisfaction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Cost savings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and efficiency.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Stronger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accountability and trust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in the system.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072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Linking Quality and Health Outcomes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dirty="0"/>
              <a:t>Quality =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better survival, faster recovery, fewer complications</a:t>
            </a:r>
            <a:r>
              <a:rPr lang="en-US" b="1" dirty="0"/>
              <a:t>.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US" dirty="0"/>
              <a:t>Ensures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patient safety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and reduces medical errors.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Builds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patient engagement and compliance</a:t>
            </a:r>
            <a:r>
              <a:rPr lang="en-US" dirty="0"/>
              <a:t>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Promotes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equity and long-term population health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5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919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Introduction to Patient Safety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1728" y="1436914"/>
            <a:ext cx="9568543" cy="1784351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</a:pPr>
            <a:r>
              <a:rPr lang="en-US" dirty="0"/>
              <a:t>Defined as: </a:t>
            </a:r>
            <a:r>
              <a:rPr lang="en-US" i="1" dirty="0"/>
              <a:t>“The absence of preventable harm to a patient…”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US" dirty="0"/>
              <a:t>Based on the principle: </a:t>
            </a:r>
            <a:r>
              <a:rPr lang="en-US" b="1" dirty="0"/>
              <a:t>“First, do no harm.”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US" dirty="0"/>
              <a:t>Unsafe care causes </a:t>
            </a:r>
            <a:r>
              <a:rPr lang="en-US" b="1" dirty="0"/>
              <a:t>millions of preventable deaths annually.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245CA1-AC54-45F8-9003-61FF36EFD1D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354" y="3785189"/>
            <a:ext cx="4256405" cy="2707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9246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Key Global Facts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1 in 10 </a:t>
            </a:r>
            <a:r>
              <a:rPr lang="en-US" dirty="0"/>
              <a:t>patients harmed in healthcare.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4 in 100 </a:t>
            </a:r>
            <a:r>
              <a:rPr lang="en-US" dirty="0"/>
              <a:t>people in LMICs die from unsafe care.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50% </a:t>
            </a:r>
            <a:r>
              <a:rPr lang="en-US" dirty="0"/>
              <a:t>of harm is preventable — half due to </a:t>
            </a:r>
            <a:r>
              <a:rPr lang="en-US" b="1" dirty="0"/>
              <a:t>medication errors.</a:t>
            </a:r>
            <a:endParaRPr lang="en-US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40% </a:t>
            </a:r>
            <a:r>
              <a:rPr lang="en-US" dirty="0"/>
              <a:t>of patients harmed in primary/ambulatory settings.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/>
              <a:t>Unsafe care costs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trillions </a:t>
            </a:r>
            <a:r>
              <a:rPr lang="en-US" b="1" dirty="0"/>
              <a:t>globally</a:t>
            </a:r>
            <a:r>
              <a:rPr lang="en-US" dirty="0"/>
              <a:t> each year.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850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Key Concepts in Patient Safety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Adverse Events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– harm from medical care.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Near Misses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– potential harm avoided.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Medication Safety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– correct prescribing, dispensing, administering.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Surgical Safety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– adherence to checklists.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Infection Control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– prevent HAIs.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Patient Identification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– correct patient, correct procedure.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617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Promoting a Culture of Safety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Leadership commitment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to safety.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Teamwork and communication.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Transparency and accountability.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Learning from errors</a:t>
            </a:r>
            <a:r>
              <a:rPr lang="en-US" dirty="0"/>
              <a:t>, not blaming.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Continuous improvement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based on data.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77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Factors Leading to Patient Harm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20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System &amp; organizational factors</a:t>
            </a:r>
            <a:r>
              <a:rPr lang="en-US" b="1" dirty="0"/>
              <a:t>:</a:t>
            </a:r>
            <a:r>
              <a:rPr lang="en-US" dirty="0"/>
              <a:t> workflow gaps, low staffing.</a:t>
            </a:r>
          </a:p>
          <a:p>
            <a:pPr lvl="0">
              <a:lnSpc>
                <a:spcPct val="20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Technological factors</a:t>
            </a:r>
            <a:r>
              <a:rPr lang="en-US" b="1" dirty="0"/>
              <a:t>:</a:t>
            </a:r>
            <a:r>
              <a:rPr lang="en-US" dirty="0"/>
              <a:t> system errors, misuse of tech.</a:t>
            </a:r>
          </a:p>
          <a:p>
            <a:pPr lvl="0">
              <a:lnSpc>
                <a:spcPct val="20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Human factors</a:t>
            </a:r>
            <a:r>
              <a:rPr lang="en-US" b="1" dirty="0"/>
              <a:t>:</a:t>
            </a:r>
            <a:r>
              <a:rPr lang="en-US" dirty="0"/>
              <a:t> fatigue, communication failure.</a:t>
            </a:r>
          </a:p>
          <a:p>
            <a:pPr lvl="0">
              <a:lnSpc>
                <a:spcPct val="20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Patient factors</a:t>
            </a:r>
            <a:r>
              <a:rPr lang="en-US" b="1" dirty="0"/>
              <a:t>:</a:t>
            </a:r>
            <a:r>
              <a:rPr lang="en-US" dirty="0"/>
              <a:t> low health literacy.</a:t>
            </a:r>
          </a:p>
          <a:p>
            <a:pPr lvl="0">
              <a:lnSpc>
                <a:spcPct val="20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External factors</a:t>
            </a:r>
            <a:r>
              <a:rPr lang="en-US" b="1" dirty="0"/>
              <a:t>:</a:t>
            </a:r>
            <a:r>
              <a:rPr lang="en-US" dirty="0"/>
              <a:t> policy gaps, funding constraints.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51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636" y="29048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4"/>
                </a:solidFill>
              </a:rPr>
              <a:t>The Swiss Cheese Model</a:t>
            </a:r>
            <a:endParaRPr lang="en-US" sz="3600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6751"/>
            <a:ext cx="5431971" cy="346162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en-US" dirty="0"/>
              <a:t>Each “slice” = a layer of defense (protocols, training, policies).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“Holes” = weaknesses or gaps.</a:t>
            </a:r>
          </a:p>
          <a:p>
            <a:pPr>
              <a:lnSpc>
                <a:spcPct val="150000"/>
              </a:lnSpc>
            </a:pPr>
            <a:r>
              <a:rPr lang="en-US" dirty="0"/>
              <a:t>Harm occurs when </a:t>
            </a:r>
            <a:r>
              <a:rPr lang="en-US" b="1" dirty="0"/>
              <a:t>holes align</a:t>
            </a:r>
            <a:r>
              <a:rPr lang="en-US" dirty="0"/>
              <a:t>, allowing an error to pass through.</a:t>
            </a:r>
          </a:p>
        </p:txBody>
      </p:sp>
      <p:pic>
        <p:nvPicPr>
          <p:cNvPr id="5" name="Picture 4" descr="patient safety">
            <a:extLst>
              <a:ext uri="{FF2B5EF4-FFF2-40B4-BE49-F238E27FC236}">
                <a16:creationId xmlns:a16="http://schemas.microsoft.com/office/drawing/2014/main" id="{1418C595-82A9-4E85-845E-A83B5D1AF29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805" y="1212980"/>
            <a:ext cx="6774024" cy="531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288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7030A0"/>
                </a:solidFill>
              </a:rPr>
              <a:t>Group Activity 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980" y="2660715"/>
            <a:ext cx="5002763" cy="768285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“When Things Go Wrong”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40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Key Takeaways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dirty="0"/>
              <a:t>Quality and safety are </a:t>
            </a:r>
            <a:r>
              <a:rPr lang="en-US" b="1" dirty="0"/>
              <a:t>inseparable</a:t>
            </a:r>
            <a:r>
              <a:rPr lang="en-US" dirty="0"/>
              <a:t>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WHO defines six dimensions of quality care.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National Health Policy guides quality implementation.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Patient safety requires </a:t>
            </a:r>
            <a:r>
              <a:rPr lang="en-US" b="1" dirty="0"/>
              <a:t>systematic, team-based</a:t>
            </a:r>
            <a:r>
              <a:rPr lang="en-US" dirty="0"/>
              <a:t> approaches.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Continuous learning and open culture prevent harm.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13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261D-BD9B-4BFA-913A-4E19BE6F7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Session Objectives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0F091-8263-49F1-A9BF-472657EC6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dirty="0"/>
              <a:t>By the end of this session, participants will be able to: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7030A0"/>
                </a:solidFill>
              </a:rPr>
              <a:t>Define</a:t>
            </a:r>
            <a:r>
              <a:rPr lang="en-US" dirty="0"/>
              <a:t> healthcare quality and patient safety.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7030A0"/>
                </a:solidFill>
              </a:rPr>
              <a:t>Explain</a:t>
            </a:r>
            <a:r>
              <a:rPr lang="en-US" dirty="0"/>
              <a:t> the importance of quality in primary healthcare.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7030A0"/>
                </a:solidFill>
              </a:rPr>
              <a:t>Identify</a:t>
            </a:r>
            <a:r>
              <a:rPr lang="en-US" dirty="0"/>
              <a:t> principles and standards of quality healthcare.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7030A0"/>
                </a:solidFill>
              </a:rPr>
              <a:t>Understand</a:t>
            </a:r>
            <a:r>
              <a:rPr lang="en-US" dirty="0"/>
              <a:t> the link between quality care and health outcomes.</a:t>
            </a:r>
          </a:p>
          <a:p>
            <a:pPr marL="914400" lvl="1" indent="-457200">
              <a:lnSpc>
                <a:spcPct val="20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7030A0"/>
                </a:solidFill>
              </a:rPr>
              <a:t>Describe</a:t>
            </a:r>
            <a:r>
              <a:rPr lang="en-US" dirty="0"/>
              <a:t> key patient safety concepts and causes of patient harm.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580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96922-F787-4813-9A58-01EC565AB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913C8-CE2A-4623-A839-CC1C32A96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9212" y="2256582"/>
            <a:ext cx="10515600" cy="1023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“What Does Quality Mean to You?”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725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Introduction to Healthcare Quality and Patient Safety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/>
              <a:t>Quality and safety are the </a:t>
            </a:r>
            <a:r>
              <a:rPr lang="en-US" b="1" dirty="0"/>
              <a:t>core of effective healthcare</a:t>
            </a:r>
            <a:r>
              <a:rPr lang="en-US" dirty="0"/>
              <a:t>.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/>
              <a:t>Primary care is where most patient interactions happen.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/>
              <a:t>Quality = treating illness </a:t>
            </a:r>
            <a:r>
              <a:rPr lang="en-US" b="1" dirty="0"/>
              <a:t>and</a:t>
            </a:r>
            <a:r>
              <a:rPr lang="en-US" dirty="0"/>
              <a:t> preventing harm.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/>
              <a:t>Patient safety = preventing avoidable harm.</a:t>
            </a:r>
          </a:p>
          <a:p>
            <a:pPr lvl="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/>
              <a:t>Strengthening these ensures </a:t>
            </a:r>
            <a:r>
              <a:rPr lang="en-US" b="1" dirty="0"/>
              <a:t>trust, better outcomes, and UHC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445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124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7030A0"/>
                </a:solidFill>
              </a:rPr>
              <a:t>WHO’s Six Dimensions of Healthcare Quality</a:t>
            </a:r>
            <a:endParaRPr lang="en-US" sz="3600" dirty="0">
              <a:solidFill>
                <a:srgbClr val="7030A0"/>
              </a:solidFill>
            </a:endParaRPr>
          </a:p>
        </p:txBody>
      </p:sp>
      <p:pic>
        <p:nvPicPr>
          <p:cNvPr id="4" name="Content Placeholder 3" descr="C:\Users\DELL\AppData\Local\Temp\{85F3FC80-01D6-4CF5-8B40-A64E4EA27E56}.tmp">
            <a:extLst>
              <a:ext uri="{FF2B5EF4-FFF2-40B4-BE49-F238E27FC236}">
                <a16:creationId xmlns:a16="http://schemas.microsoft.com/office/drawing/2014/main" id="{0BF4893D-4BA6-478F-A4AC-E9550877275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1026369"/>
            <a:ext cx="11700588" cy="5691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1422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Why Quality Matters in Primary Healthcare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2898" y="1825625"/>
            <a:ext cx="9860902" cy="4351338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200000"/>
              </a:lnSpc>
            </a:pPr>
            <a:r>
              <a:rPr lang="en-US" dirty="0"/>
              <a:t>Improves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health outcomes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Builds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patient trust and satisfaction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Promotes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universal health coverage</a:t>
            </a:r>
            <a:r>
              <a:rPr lang="en-US" dirty="0"/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cost-effective</a:t>
            </a:r>
            <a:r>
              <a:rPr lang="en-US" dirty="0"/>
              <a:t> and prevents hospitalizations.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Reduces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health disparities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Strengthens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community health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291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Key Factors for Improving Quality</a:t>
            </a:r>
            <a:endParaRPr lang="en-US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2" descr="C:\Users\IMRAN MARWAT\Desktop\who-health-system-framework.jpg">
            <a:extLst>
              <a:ext uri="{FF2B5EF4-FFF2-40B4-BE49-F238E27FC236}">
                <a16:creationId xmlns:a16="http://schemas.microsoft.com/office/drawing/2014/main" id="{9FA661B8-7019-4CD7-9B87-9CA74F04B04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7914" y="1677398"/>
            <a:ext cx="8556171" cy="50945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4652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National Health Policy on Quality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296" y="1471062"/>
            <a:ext cx="9649408" cy="4351338"/>
          </a:xfr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Framework for improving healthcare services across Pakistan.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Vision: Safe, effective, patient-centered, timely, efficient, equitable care.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Aligned with global best practices and UHC goals.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869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BACB7-E8B4-4A66-BE1C-6679FE46A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Key Components of the Policy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60D2A-AB61-476E-B880-94C5B290E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Vision and Goals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/>
              <a:t>– set direction for quality care.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Strategic Priorities</a:t>
            </a:r>
            <a:r>
              <a:rPr lang="en-US" b="1" dirty="0"/>
              <a:t>:</a:t>
            </a:r>
            <a:r>
              <a:rPr lang="en-US" dirty="0"/>
              <a:t> safety, effectiveness, patient-centered care.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Implementation Framework</a:t>
            </a:r>
            <a:r>
              <a:rPr lang="en-US" b="1" dirty="0"/>
              <a:t>:</a:t>
            </a:r>
            <a:r>
              <a:rPr lang="en-US" dirty="0"/>
              <a:t> leadership, training, M&amp;E.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Stakeholder Engagement</a:t>
            </a:r>
            <a:r>
              <a:rPr lang="en-US" b="1" dirty="0"/>
              <a:t>:</a:t>
            </a:r>
            <a:r>
              <a:rPr lang="en-US" dirty="0"/>
              <a:t> collaboration across levels.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Continuous Improvement</a:t>
            </a:r>
            <a:r>
              <a:rPr lang="en-US" b="1" dirty="0"/>
              <a:t>:</a:t>
            </a:r>
            <a:r>
              <a:rPr lang="en-US" dirty="0"/>
              <a:t> learning and adapting.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128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822</Words>
  <Application>Microsoft Office PowerPoint</Application>
  <PresentationFormat>Widescreen</PresentationFormat>
  <Paragraphs>108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Introduction to Healthcare Quality and Patient Safety</vt:lpstr>
      <vt:lpstr>Session Objectives</vt:lpstr>
      <vt:lpstr>PowerPoint Presentation</vt:lpstr>
      <vt:lpstr>Introduction to Healthcare Quality and Patient Safety</vt:lpstr>
      <vt:lpstr>WHO’s Six Dimensions of Healthcare Quality</vt:lpstr>
      <vt:lpstr>Why Quality Matters in Primary Healthcare</vt:lpstr>
      <vt:lpstr>Key Factors for Improving Quality</vt:lpstr>
      <vt:lpstr>National Health Policy on Quality</vt:lpstr>
      <vt:lpstr>Key Components of the Policy</vt:lpstr>
      <vt:lpstr>Benefits of a National Quality Policy</vt:lpstr>
      <vt:lpstr>Linking Quality and Health Outcomes</vt:lpstr>
      <vt:lpstr>Introduction to Patient Safety</vt:lpstr>
      <vt:lpstr>Key Global Facts</vt:lpstr>
      <vt:lpstr>Key Concepts in Patient Safety</vt:lpstr>
      <vt:lpstr>Promoting a Culture of Safety</vt:lpstr>
      <vt:lpstr>Factors Leading to Patient Harm</vt:lpstr>
      <vt:lpstr>The Swiss Cheese Model</vt:lpstr>
      <vt:lpstr>Group Activity </vt:lpstr>
      <vt:lpstr>Key Takeaways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Healthcare Quality and Patient Safety</dc:title>
  <dc:creator>DELL</dc:creator>
  <cp:lastModifiedBy>DELL</cp:lastModifiedBy>
  <cp:revision>8</cp:revision>
  <dcterms:created xsi:type="dcterms:W3CDTF">2025-10-11T07:56:07Z</dcterms:created>
  <dcterms:modified xsi:type="dcterms:W3CDTF">2025-10-13T07:04:34Z</dcterms:modified>
</cp:coreProperties>
</file>